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Funnel Sans"/>
      <p:regular r:id="rId21"/>
      <p:bold r:id="rId22"/>
      <p:italic r:id="rId23"/>
      <p:boldItalic r:id="rId24"/>
    </p:embeddedFont>
    <p:embeddedFont>
      <p:font typeface="Mona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unnelSans-bold.fntdata"/><Relationship Id="rId21" Type="http://schemas.openxmlformats.org/officeDocument/2006/relationships/font" Target="fonts/FunnelSans-regular.fntdata"/><Relationship Id="rId24" Type="http://schemas.openxmlformats.org/officeDocument/2006/relationships/font" Target="fonts/FunnelSans-boldItalic.fntdata"/><Relationship Id="rId23" Type="http://schemas.openxmlformats.org/officeDocument/2006/relationships/font" Target="fonts/Funnel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aSans-bold.fntdata"/><Relationship Id="rId25" Type="http://schemas.openxmlformats.org/officeDocument/2006/relationships/font" Target="fonts/MonaSans-regular.fntdata"/><Relationship Id="rId28" Type="http://schemas.openxmlformats.org/officeDocument/2006/relationships/font" Target="fonts/MonaSans-boldItalic.fntdata"/><Relationship Id="rId27" Type="http://schemas.openxmlformats.org/officeDocument/2006/relationships/font" Target="fonts/Mona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3nFHb4rIHoMVl_VyA4o0zjSYMzTqoQbP/view" TargetMode="External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mailto:skbalajimbl1@gmail.com" TargetMode="External"/><Relationship Id="rId5" Type="http://schemas.openxmlformats.org/officeDocument/2006/relationships/image" Target="../media/image20.png"/><Relationship Id="rId6" Type="http://schemas.openxmlformats.org/officeDocument/2006/relationships/hyperlink" Target="mailto:akarshnl17@gmail.com" TargetMode="External"/><Relationship Id="rId7" Type="http://schemas.openxmlformats.org/officeDocument/2006/relationships/image" Target="../media/image22.png"/><Relationship Id="rId8" Type="http://schemas.openxmlformats.org/officeDocument/2006/relationships/hyperlink" Target="mailto:ghsaishreyas3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hyperlink" Target="https://v0-green-link-lite-dashboard.vercel.app/" TargetMode="External"/><Relationship Id="rId5" Type="http://schemas.openxmlformats.org/officeDocument/2006/relationships/image" Target="../media/image35.png"/><Relationship Id="rId6" Type="http://schemas.openxmlformats.org/officeDocument/2006/relationships/hyperlink" Target="https://github.com/shreyasicon/greenLink" TargetMode="External"/><Relationship Id="rId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GreenLink Agent</a:t>
            </a:r>
            <a:endParaRPr b="0" i="0" sz="4450" u="none" cap="none" strike="noStrike"/>
          </a:p>
        </p:txBody>
      </p:sp>
      <p:sp>
        <p:nvSpPr>
          <p:cNvPr id="86" name="Google Shape;86;p20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Energy-Aware Network Intelligence</a:t>
            </a:r>
            <a:endParaRPr b="0" i="0" sz="1750" u="none" cap="none" strike="noStrike"/>
          </a:p>
        </p:txBody>
      </p:sp>
      <p:sp>
        <p:nvSpPr>
          <p:cNvPr id="87" name="Google Shape;87;p20"/>
          <p:cNvSpPr/>
          <p:nvPr/>
        </p:nvSpPr>
        <p:spPr>
          <a:xfrm>
            <a:off x="6280190" y="4766786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21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TEAM SOLAS</a:t>
            </a:r>
            <a:endParaRPr b="0" i="0" sz="21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458190" y="532885"/>
            <a:ext cx="6250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AWS Architecture Flow</a:t>
            </a:r>
            <a:endParaRPr b="0" i="0" sz="4450" u="none" cap="none" strike="noStrike"/>
          </a:p>
        </p:txBody>
      </p:sp>
      <p:pic>
        <p:nvPicPr>
          <p:cNvPr id="222" name="Google Shape;222;p29" title="GreenLink-Lite dashboard - v0 by Vercel - Brave 2025-11-02 10-46-5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50" y="1433000"/>
            <a:ext cx="13643050" cy="6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/>
          <p:nvPr/>
        </p:nvSpPr>
        <p:spPr>
          <a:xfrm>
            <a:off x="793790" y="1883688"/>
            <a:ext cx="8392716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Key Metrics: The Numbers That Matter</a:t>
            </a:r>
            <a:endParaRPr b="0" i="0" sz="3550" u="none" cap="none" strike="noStrike"/>
          </a:p>
        </p:txBody>
      </p:sp>
      <p:sp>
        <p:nvSpPr>
          <p:cNvPr id="229" name="Google Shape;229;p30"/>
          <p:cNvSpPr/>
          <p:nvPr/>
        </p:nvSpPr>
        <p:spPr>
          <a:xfrm>
            <a:off x="793790" y="3017639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5850"/>
              <a:buFont typeface="Mona Sans"/>
              <a:buNone/>
            </a:pPr>
            <a:r>
              <a:rPr b="0" i="0" lang="en-US" sz="58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40%</a:t>
            </a:r>
            <a:endParaRPr b="0" i="0" sz="5850" u="none" cap="none" strike="noStrike"/>
          </a:p>
        </p:txBody>
      </p:sp>
      <p:sp>
        <p:nvSpPr>
          <p:cNvPr id="230" name="Google Shape;230;p30"/>
          <p:cNvSpPr/>
          <p:nvPr/>
        </p:nvSpPr>
        <p:spPr>
          <a:xfrm>
            <a:off x="793800" y="4049425"/>
            <a:ext cx="304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Energy Reduction upto</a:t>
            </a:r>
            <a:endParaRPr b="0" i="0" sz="2200" u="none" cap="none" strike="noStrike"/>
          </a:p>
        </p:txBody>
      </p:sp>
      <p:sp>
        <p:nvSpPr>
          <p:cNvPr id="231" name="Google Shape;231;p30"/>
          <p:cNvSpPr/>
          <p:nvPr/>
        </p:nvSpPr>
        <p:spPr>
          <a:xfrm>
            <a:off x="793790" y="4539853"/>
            <a:ext cx="304800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Average power savings from intelligent node sleep and traffic rerouting.</a:t>
            </a:r>
            <a:endParaRPr b="0" i="0" sz="1750" u="none" cap="none" strike="noStrike"/>
          </a:p>
        </p:txBody>
      </p:sp>
      <p:sp>
        <p:nvSpPr>
          <p:cNvPr id="232" name="Google Shape;232;p30"/>
          <p:cNvSpPr/>
          <p:nvPr/>
        </p:nvSpPr>
        <p:spPr>
          <a:xfrm>
            <a:off x="4125278" y="3017639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5850"/>
              <a:buFont typeface="Mona Sans"/>
              <a:buNone/>
            </a:pPr>
            <a:r>
              <a:rPr b="0" i="0" lang="en-US" sz="58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&lt;100ms</a:t>
            </a:r>
            <a:endParaRPr b="0" i="0" sz="5850" u="none" cap="none" strike="noStrike"/>
          </a:p>
        </p:txBody>
      </p:sp>
      <p:sp>
        <p:nvSpPr>
          <p:cNvPr id="233" name="Google Shape;233;p30"/>
          <p:cNvSpPr/>
          <p:nvPr/>
        </p:nvSpPr>
        <p:spPr>
          <a:xfrm>
            <a:off x="4125275" y="4049425"/>
            <a:ext cx="304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Decision Latency upto</a:t>
            </a:r>
            <a:endParaRPr b="0" i="0" sz="2200" u="none" cap="none" strike="noStrike"/>
          </a:p>
        </p:txBody>
      </p:sp>
      <p:sp>
        <p:nvSpPr>
          <p:cNvPr id="234" name="Google Shape;234;p30"/>
          <p:cNvSpPr/>
          <p:nvPr/>
        </p:nvSpPr>
        <p:spPr>
          <a:xfrm>
            <a:off x="4125278" y="4539853"/>
            <a:ext cx="304811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Agent responds to network changes in milliseconds. Transparent reasoning included.</a:t>
            </a:r>
            <a:endParaRPr b="0" i="0" sz="1750" u="none" cap="none" strike="noStrike"/>
          </a:p>
        </p:txBody>
      </p:sp>
      <p:sp>
        <p:nvSpPr>
          <p:cNvPr id="235" name="Google Shape;235;p30"/>
          <p:cNvSpPr/>
          <p:nvPr/>
        </p:nvSpPr>
        <p:spPr>
          <a:xfrm>
            <a:off x="7456884" y="3017639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5850"/>
              <a:buFont typeface="Mona Sans"/>
              <a:buNone/>
            </a:pPr>
            <a:r>
              <a:rPr b="0" i="0" lang="en-US" sz="58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99.9%</a:t>
            </a:r>
            <a:endParaRPr b="0" i="0" sz="5850" u="none" cap="none" strike="noStrike"/>
          </a:p>
        </p:txBody>
      </p:sp>
      <p:sp>
        <p:nvSpPr>
          <p:cNvPr id="236" name="Google Shape;236;p30"/>
          <p:cNvSpPr/>
          <p:nvPr/>
        </p:nvSpPr>
        <p:spPr>
          <a:xfrm>
            <a:off x="7456875" y="4049425"/>
            <a:ext cx="309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Service Resilience up</a:t>
            </a:r>
            <a:r>
              <a:rPr lang="en-US" sz="2200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to</a:t>
            </a:r>
            <a:endParaRPr b="0" i="0" sz="2200" u="none" cap="none" strike="noStrike"/>
          </a:p>
        </p:txBody>
      </p:sp>
      <p:sp>
        <p:nvSpPr>
          <p:cNvPr id="237" name="Google Shape;237;p30"/>
          <p:cNvSpPr/>
          <p:nvPr/>
        </p:nvSpPr>
        <p:spPr>
          <a:xfrm>
            <a:off x="7456884" y="4539853"/>
            <a:ext cx="304811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Traffic rerouting ensures no service degradation </a:t>
            </a:r>
            <a:r>
              <a:rPr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while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nodes optimise power consumption.</a:t>
            </a:r>
            <a:endParaRPr b="0" i="0" sz="1750" u="none" cap="none" strike="noStrike"/>
          </a:p>
        </p:txBody>
      </p:sp>
      <p:sp>
        <p:nvSpPr>
          <p:cNvPr id="238" name="Google Shape;238;p30"/>
          <p:cNvSpPr/>
          <p:nvPr/>
        </p:nvSpPr>
        <p:spPr>
          <a:xfrm>
            <a:off x="10788491" y="3017639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5850"/>
              <a:buFont typeface="Mona Sans"/>
              <a:buNone/>
            </a:pPr>
            <a:r>
              <a:rPr b="0" i="0" lang="en-US" sz="58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$2.5B+</a:t>
            </a:r>
            <a:endParaRPr b="0" i="0" sz="5850" u="none" cap="none" strike="noStrike"/>
          </a:p>
        </p:txBody>
      </p:sp>
      <p:sp>
        <p:nvSpPr>
          <p:cNvPr id="239" name="Google Shape;239;p30"/>
          <p:cNvSpPr/>
          <p:nvPr/>
        </p:nvSpPr>
        <p:spPr>
          <a:xfrm>
            <a:off x="10788491" y="4049435"/>
            <a:ext cx="304811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Global Market Potential</a:t>
            </a:r>
            <a:endParaRPr b="0" i="0" sz="2200" u="none" cap="none" strike="noStrike"/>
          </a:p>
        </p:txBody>
      </p:sp>
      <p:sp>
        <p:nvSpPr>
          <p:cNvPr id="240" name="Google Shape;240;p30"/>
          <p:cNvSpPr/>
          <p:nvPr/>
        </p:nvSpPr>
        <p:spPr>
          <a:xfrm>
            <a:off x="10788491" y="4894183"/>
            <a:ext cx="304811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Annual revenue opportunity from worldwide telecom energy optimization across 5G/6G networks.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793790" y="198858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Proposed Solution Impact &amp; Potential Benefits</a:t>
            </a:r>
            <a:endParaRPr b="0" i="0" sz="4450" u="none" cap="none" strike="noStrike"/>
          </a:p>
        </p:txBody>
      </p:sp>
      <p:sp>
        <p:nvSpPr>
          <p:cNvPr id="248" name="Google Shape;248;p31"/>
          <p:cNvSpPr/>
          <p:nvPr/>
        </p:nvSpPr>
        <p:spPr>
          <a:xfrm>
            <a:off x="793790" y="5333839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Metric based observation</a:t>
            </a:r>
            <a:endParaRPr b="1" sz="1750">
              <a:solidFill>
                <a:srgbClr val="52586B"/>
              </a:solidFill>
              <a:latin typeface="Funnel Sans"/>
              <a:ea typeface="Funnel Sans"/>
              <a:cs typeface="Funnel Sans"/>
              <a:sym typeface="Funnel Sans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793800" y="4188500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Dynamic routing and optimization		</a:t>
            </a:r>
            <a:endParaRPr b="0" i="0" sz="1750" u="none" cap="none" strike="noStrike"/>
          </a:p>
        </p:txBody>
      </p:sp>
      <p:sp>
        <p:nvSpPr>
          <p:cNvPr id="250" name="Google Shape;250;p31"/>
          <p:cNvSpPr/>
          <p:nvPr/>
        </p:nvSpPr>
        <p:spPr>
          <a:xfrm>
            <a:off x="793790" y="4591050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Edge and Cloud integration</a:t>
            </a:r>
            <a:endParaRPr b="0" i="0" sz="1750" u="none" cap="none" strike="noStrike"/>
          </a:p>
        </p:txBody>
      </p:sp>
      <p:sp>
        <p:nvSpPr>
          <p:cNvPr id="251" name="Google Shape;251;p31"/>
          <p:cNvSpPr/>
          <p:nvPr/>
        </p:nvSpPr>
        <p:spPr>
          <a:xfrm>
            <a:off x="793790" y="4954048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Visualization</a:t>
            </a:r>
            <a:endParaRPr b="0" i="0" sz="1750" u="none" cap="none" strike="noStrike"/>
          </a:p>
        </p:txBody>
      </p:sp>
      <p:sp>
        <p:nvSpPr>
          <p:cNvPr id="252" name="Google Shape;252;p31"/>
          <p:cNvSpPr/>
          <p:nvPr/>
        </p:nvSpPr>
        <p:spPr>
          <a:xfrm>
            <a:off x="793790" y="587799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8" name="Google Shape;2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/>
          <p:nvPr/>
        </p:nvSpPr>
        <p:spPr>
          <a:xfrm>
            <a:off x="793790" y="1619845"/>
            <a:ext cx="658915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Scalability &amp; Future Roadmap</a:t>
            </a:r>
            <a:endParaRPr b="0" i="0" sz="3550" u="none" cap="none" strike="noStrike"/>
          </a:p>
        </p:txBody>
      </p:sp>
      <p:pic>
        <p:nvPicPr>
          <p:cNvPr descr="preencoded.png" id="260" name="Google Shape;2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52698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2154674" y="27537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Today: Single Agent</a:t>
            </a:r>
            <a:endParaRPr b="0" i="0" sz="2200" u="none" cap="none" strike="noStrike"/>
          </a:p>
        </p:txBody>
      </p:sp>
      <p:sp>
        <p:nvSpPr>
          <p:cNvPr id="262" name="Google Shape;262;p32"/>
          <p:cNvSpPr/>
          <p:nvPr/>
        </p:nvSpPr>
        <p:spPr>
          <a:xfrm>
            <a:off x="2154674" y="3244215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One agent manages one network zone.</a:t>
            </a:r>
            <a:endParaRPr b="0" i="0" sz="1750" u="none" cap="none" strike="noStrike"/>
          </a:p>
        </p:txBody>
      </p:sp>
      <p:pic>
        <p:nvPicPr>
          <p:cNvPr descr="preencoded.png" id="263" name="Google Shape;2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887867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/>
          <p:nvPr/>
        </p:nvSpPr>
        <p:spPr>
          <a:xfrm>
            <a:off x="2154674" y="41146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Next: Multi-Agent</a:t>
            </a:r>
            <a:endParaRPr b="0" i="0" sz="2200" u="none" cap="none" strike="noStrike"/>
          </a:p>
        </p:txBody>
      </p:sp>
      <p:sp>
        <p:nvSpPr>
          <p:cNvPr id="265" name="Google Shape;265;p32"/>
          <p:cNvSpPr/>
          <p:nvPr/>
        </p:nvSpPr>
        <p:spPr>
          <a:xfrm>
            <a:off x="2154674" y="4605099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Multiple agents coordinate via A2A communication.</a:t>
            </a:r>
            <a:endParaRPr b="0" i="0" sz="1750" u="none" cap="none" strike="noStrike"/>
          </a:p>
        </p:txBody>
      </p:sp>
      <p:pic>
        <p:nvPicPr>
          <p:cNvPr descr="preencoded.png" id="266" name="Google Shape;26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248751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2154674" y="54755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Future: Predictive</a:t>
            </a:r>
            <a:endParaRPr b="0" i="0" sz="2200" u="none" cap="none" strike="noStrike"/>
          </a:p>
        </p:txBody>
      </p:sp>
      <p:sp>
        <p:nvSpPr>
          <p:cNvPr id="268" name="Google Shape;268;p32"/>
          <p:cNvSpPr/>
          <p:nvPr/>
        </p:nvSpPr>
        <p:spPr>
          <a:xfrm>
            <a:off x="2154674" y="5965984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Agent predicts load, pre-scales resources proactively.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/>
          <p:nvPr/>
        </p:nvSpPr>
        <p:spPr>
          <a:xfrm>
            <a:off x="793790" y="1001911"/>
            <a:ext cx="1046618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The GreenLink Advantage: A Unique Proposition</a:t>
            </a:r>
            <a:endParaRPr b="0" i="0" sz="3550" u="none" cap="none" strike="noStrike"/>
          </a:p>
        </p:txBody>
      </p:sp>
      <p:sp>
        <p:nvSpPr>
          <p:cNvPr id="275" name="Google Shape;275;p33"/>
          <p:cNvSpPr/>
          <p:nvPr/>
        </p:nvSpPr>
        <p:spPr>
          <a:xfrm>
            <a:off x="793790" y="202251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GreenLink stands apart by combining critical capabilities into a compact, interpretable, and hackathon-ready solution.</a:t>
            </a:r>
            <a:endParaRPr b="0" i="0" sz="1750" u="none" cap="none" strike="noStrike"/>
          </a:p>
        </p:txBody>
      </p:sp>
      <p:pic>
        <p:nvPicPr>
          <p:cNvPr descr="preencoded.png" id="276" name="Google Shape;2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4056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/>
          <p:nvPr/>
        </p:nvSpPr>
        <p:spPr>
          <a:xfrm>
            <a:off x="793790" y="34910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Real-time Telemetry</a:t>
            </a:r>
            <a:endParaRPr b="0" i="0" sz="2200" u="none" cap="none" strike="noStrike"/>
          </a:p>
        </p:txBody>
      </p:sp>
      <p:sp>
        <p:nvSpPr>
          <p:cNvPr id="278" name="Google Shape;278;p33"/>
          <p:cNvSpPr/>
          <p:nvPr/>
        </p:nvSpPr>
        <p:spPr>
          <a:xfrm>
            <a:off x="793790" y="3981450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Monitors per-node energy and traffic metrics instantly across the network, providing unparalleled visibility.</a:t>
            </a:r>
            <a:endParaRPr b="0" i="0" sz="1750" u="none" cap="none" strike="noStrike"/>
          </a:p>
        </p:txBody>
      </p:sp>
      <p:pic>
        <p:nvPicPr>
          <p:cNvPr descr="preencoded.png" id="279" name="Google Shape;2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64056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/>
          <p:nvPr/>
        </p:nvSpPr>
        <p:spPr>
          <a:xfrm>
            <a:off x="7456884" y="34910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Autonomous Agents</a:t>
            </a:r>
            <a:endParaRPr b="0" i="0" sz="2200" u="none" cap="none" strike="noStrike"/>
          </a:p>
        </p:txBody>
      </p:sp>
      <p:sp>
        <p:nvSpPr>
          <p:cNvPr id="281" name="Google Shape;281;p33"/>
          <p:cNvSpPr/>
          <p:nvPr/>
        </p:nvSpPr>
        <p:spPr>
          <a:xfrm>
            <a:off x="7456884" y="3981450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Leverages small LLM or rule-based agents to make intelligent, self-healing network decisions.</a:t>
            </a:r>
            <a:endParaRPr b="0" i="0" sz="1750" u="none" cap="none" strike="noStrike"/>
          </a:p>
        </p:txBody>
      </p:sp>
      <p:pic>
        <p:nvPicPr>
          <p:cNvPr descr="preencoded.png" id="282" name="Google Shape;2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16088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793790" y="60113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Explainable AI</a:t>
            </a:r>
            <a:endParaRPr b="0" i="0" sz="2200" u="none" cap="none" strike="noStrike"/>
          </a:p>
        </p:txBody>
      </p:sp>
      <p:sp>
        <p:nvSpPr>
          <p:cNvPr id="284" name="Google Shape;284;p33"/>
          <p:cNvSpPr/>
          <p:nvPr/>
        </p:nvSpPr>
        <p:spPr>
          <a:xfrm>
            <a:off x="793790" y="6501765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Provides natural language explanations for every decision, fostering transparency and trust in the system.</a:t>
            </a:r>
            <a:endParaRPr b="0" i="0" sz="1750" u="none" cap="none" strike="noStrike"/>
          </a:p>
        </p:txBody>
      </p:sp>
      <p:pic>
        <p:nvPicPr>
          <p:cNvPr descr="preencoded.png" id="285" name="Google Shape;28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516088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7456884" y="6011347"/>
            <a:ext cx="345662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Prototype &amp; Demo Ready</a:t>
            </a:r>
            <a:endParaRPr b="0" i="0" sz="2200" u="none" cap="none" strike="noStrike"/>
          </a:p>
        </p:txBody>
      </p:sp>
      <p:sp>
        <p:nvSpPr>
          <p:cNvPr id="287" name="Google Shape;287;p33"/>
          <p:cNvSpPr/>
          <p:nvPr/>
        </p:nvSpPr>
        <p:spPr>
          <a:xfrm>
            <a:off x="7456884" y="6501765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Deployable in a simulated network for rapid hackathon development or quick proof-of-concept demonstrations.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3" name="Google Shape;2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/>
          <p:nvPr/>
        </p:nvSpPr>
        <p:spPr>
          <a:xfrm>
            <a:off x="793790" y="1980128"/>
            <a:ext cx="723745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Possible Revenue Streams</a:t>
            </a:r>
            <a:endParaRPr b="0" i="0" sz="4450" u="none" cap="none" strike="noStrike"/>
          </a:p>
        </p:txBody>
      </p:sp>
      <p:sp>
        <p:nvSpPr>
          <p:cNvPr id="295" name="Google Shape;295;p34"/>
          <p:cNvSpPr/>
          <p:nvPr/>
        </p:nvSpPr>
        <p:spPr>
          <a:xfrm>
            <a:off x="793790" y="302906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SaaS Subscriptions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: Charge per organization or number of nodes monitored</a:t>
            </a:r>
            <a:endParaRPr b="0" i="0" sz="1750" u="none" cap="none" strike="noStrike"/>
          </a:p>
        </p:txBody>
      </p:sp>
      <p:sp>
        <p:nvSpPr>
          <p:cNvPr id="296" name="Google Shape;296;p34"/>
          <p:cNvSpPr/>
          <p:nvPr/>
        </p:nvSpPr>
        <p:spPr>
          <a:xfrm>
            <a:off x="793790" y="383417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Premium Features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: Advanced analytics, custom dashboards, predictive AI</a:t>
            </a:r>
            <a:endParaRPr b="0" i="0" sz="1750" u="none" cap="none" strike="noStrike"/>
          </a:p>
        </p:txBody>
      </p:sp>
      <p:sp>
        <p:nvSpPr>
          <p:cNvPr id="297" name="Google Shape;297;p34"/>
          <p:cNvSpPr/>
          <p:nvPr/>
        </p:nvSpPr>
        <p:spPr>
          <a:xfrm>
            <a:off x="793790" y="463927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Integrations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: Partner with IoT and energy management providers</a:t>
            </a:r>
            <a:endParaRPr b="0" i="0" sz="1750" u="none" cap="none" strike="noStrike"/>
          </a:p>
        </p:txBody>
      </p:sp>
      <p:sp>
        <p:nvSpPr>
          <p:cNvPr id="298" name="Google Shape;298;p34"/>
          <p:cNvSpPr/>
          <p:nvPr/>
        </p:nvSpPr>
        <p:spPr>
          <a:xfrm>
            <a:off x="793790" y="508146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Incentives &amp; Gamification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: Users earn rewards for energy savings</a:t>
            </a:r>
            <a:endParaRPr b="0" i="0" sz="1750" u="none" cap="none" strike="noStrike"/>
          </a:p>
        </p:txBody>
      </p:sp>
      <p:sp>
        <p:nvSpPr>
          <p:cNvPr id="299" name="Google Shape;299;p34"/>
          <p:cNvSpPr/>
          <p:nvPr/>
        </p:nvSpPr>
        <p:spPr>
          <a:xfrm>
            <a:off x="793790" y="552366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Consulting &amp; Reports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: Custom insights and operational recommendations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12" y="613529"/>
            <a:ext cx="12549902" cy="700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479846" y="120943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Meet The Team</a:t>
            </a:r>
            <a:endParaRPr b="0" i="0" sz="4450" u="none" cap="none" strike="noStrike"/>
          </a:p>
        </p:txBody>
      </p:sp>
      <p:pic>
        <p:nvPicPr>
          <p:cNvPr descr="preencoded.png" id="94" name="Google Shape;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71844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/>
          <p:nvPr/>
        </p:nvSpPr>
        <p:spPr>
          <a:xfrm>
            <a:off x="1325404" y="5168860"/>
            <a:ext cx="30952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Balaji Segu Krishnaiah</a:t>
            </a:r>
            <a:endParaRPr b="0" i="0" sz="2200" u="none" cap="none" strike="noStrike"/>
          </a:p>
        </p:txBody>
      </p:sp>
      <p:sp>
        <p:nvSpPr>
          <p:cNvPr id="96" name="Google Shape;96;p21"/>
          <p:cNvSpPr/>
          <p:nvPr/>
        </p:nvSpPr>
        <p:spPr>
          <a:xfrm>
            <a:off x="793790" y="5659279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MSc in AI (DCU)</a:t>
            </a:r>
            <a:endParaRPr b="0" i="0" sz="1750" u="none" cap="none" strike="noStrike"/>
          </a:p>
        </p:txBody>
      </p:sp>
      <p:sp>
        <p:nvSpPr>
          <p:cNvPr id="97" name="Google Shape;97;p21"/>
          <p:cNvSpPr/>
          <p:nvPr/>
        </p:nvSpPr>
        <p:spPr>
          <a:xfrm>
            <a:off x="793790" y="6158270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Previously at McKinsey &amp; Tejas Networks</a:t>
            </a:r>
            <a:endParaRPr b="0" i="0" sz="1750" u="none" cap="none" strike="noStrike"/>
          </a:p>
        </p:txBody>
      </p:sp>
      <p:sp>
        <p:nvSpPr>
          <p:cNvPr id="98" name="Google Shape;98;p21"/>
          <p:cNvSpPr/>
          <p:nvPr/>
        </p:nvSpPr>
        <p:spPr>
          <a:xfrm>
            <a:off x="793790" y="6657261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750"/>
              <a:buFont typeface="Funnel Sans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Funnel Sans"/>
                <a:ea typeface="Funnel Sans"/>
                <a:cs typeface="Funnel Sans"/>
                <a:sym typeface="Funnel Sans"/>
                <a:hlinkClick r:id="rId4"/>
              </a:rPr>
              <a:t>skbalajimbl1@gmail.com</a:t>
            </a:r>
            <a:endParaRPr b="0" i="0" sz="1750" u="none" cap="none" strike="noStrike"/>
          </a:p>
        </p:txBody>
      </p:sp>
      <p:pic>
        <p:nvPicPr>
          <p:cNvPr descr="preencoded.png" id="99" name="Google Shape;9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5893" y="2371844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>
            <a:off x="5816203" y="5168860"/>
            <a:ext cx="29978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Akarsh N Lakshmisha</a:t>
            </a:r>
            <a:endParaRPr b="0" i="0" sz="2200" u="none" cap="none" strike="noStrike"/>
          </a:p>
        </p:txBody>
      </p:sp>
      <p:sp>
        <p:nvSpPr>
          <p:cNvPr id="101" name="Google Shape;101;p21"/>
          <p:cNvSpPr/>
          <p:nvPr/>
        </p:nvSpPr>
        <p:spPr>
          <a:xfrm>
            <a:off x="5235893" y="5659279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MSc in AI (DCU)</a:t>
            </a:r>
            <a:endParaRPr b="0" i="0" sz="1750" u="none" cap="none" strike="noStrike"/>
          </a:p>
        </p:txBody>
      </p:sp>
      <p:sp>
        <p:nvSpPr>
          <p:cNvPr id="102" name="Google Shape;102;p21"/>
          <p:cNvSpPr/>
          <p:nvPr/>
        </p:nvSpPr>
        <p:spPr>
          <a:xfrm>
            <a:off x="5235893" y="6158270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Previously at Yellow.Ai</a:t>
            </a:r>
            <a:endParaRPr b="0" i="0" sz="1750" u="none" cap="none" strike="noStrike"/>
          </a:p>
        </p:txBody>
      </p:sp>
      <p:sp>
        <p:nvSpPr>
          <p:cNvPr id="103" name="Google Shape;103;p21"/>
          <p:cNvSpPr/>
          <p:nvPr/>
        </p:nvSpPr>
        <p:spPr>
          <a:xfrm>
            <a:off x="5235893" y="6657261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750"/>
              <a:buFont typeface="Funnel Sans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Funnel Sans"/>
                <a:ea typeface="Funnel Sans"/>
                <a:cs typeface="Funnel Sans"/>
                <a:sym typeface="Funnel Sans"/>
                <a:hlinkClick r:id="rId6"/>
              </a:rPr>
              <a:t>akarshnl17@gmail.com</a:t>
            </a:r>
            <a:endParaRPr b="0" i="0" sz="1750" u="none" cap="none" strike="noStrike"/>
          </a:p>
        </p:txBody>
      </p:sp>
      <p:pic>
        <p:nvPicPr>
          <p:cNvPr descr="preencoded.png" id="104" name="Google Shape;10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7995" y="2371844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0017443" y="5168860"/>
            <a:ext cx="34796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Sai Shreyas Gubbi Harish</a:t>
            </a:r>
            <a:endParaRPr b="0" i="0" sz="2200" u="none" cap="none" strike="noStrike"/>
          </a:p>
        </p:txBody>
      </p:sp>
      <p:sp>
        <p:nvSpPr>
          <p:cNvPr id="106" name="Google Shape;106;p21"/>
          <p:cNvSpPr/>
          <p:nvPr/>
        </p:nvSpPr>
        <p:spPr>
          <a:xfrm>
            <a:off x="9677995" y="5659279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MSc in Cloud Computing (NCI)</a:t>
            </a:r>
            <a:endParaRPr b="0" i="0" sz="1750" u="none" cap="none" strike="noStrike"/>
          </a:p>
        </p:txBody>
      </p:sp>
      <p:sp>
        <p:nvSpPr>
          <p:cNvPr id="107" name="Google Shape;107;p21"/>
          <p:cNvSpPr/>
          <p:nvPr/>
        </p:nvSpPr>
        <p:spPr>
          <a:xfrm>
            <a:off x="9677995" y="6158270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Previously at Ernst &amp; Young (EY)</a:t>
            </a:r>
            <a:endParaRPr b="0" i="0" sz="1750" u="none" cap="none" strike="noStrike"/>
          </a:p>
        </p:txBody>
      </p:sp>
      <p:sp>
        <p:nvSpPr>
          <p:cNvPr id="108" name="Google Shape;108;p21"/>
          <p:cNvSpPr/>
          <p:nvPr/>
        </p:nvSpPr>
        <p:spPr>
          <a:xfrm>
            <a:off x="9677995" y="6657261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750"/>
              <a:buFont typeface="Funnel Sans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Funnel Sans"/>
                <a:ea typeface="Funnel Sans"/>
                <a:cs typeface="Funnel Sans"/>
                <a:sym typeface="Funnel Sans"/>
                <a:hlinkClick r:id="rId8"/>
              </a:rPr>
              <a:t>ghsaishreyas3@gmail.com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6280190" y="2651879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The Challenge: Networks Consume Too Much Power</a:t>
            </a:r>
            <a:endParaRPr b="0" i="0" sz="3550" u="none" cap="none" strike="noStrike"/>
          </a:p>
        </p:txBody>
      </p:sp>
      <p:sp>
        <p:nvSpPr>
          <p:cNvPr id="116" name="Google Shape;116;p22"/>
          <p:cNvSpPr/>
          <p:nvPr/>
        </p:nvSpPr>
        <p:spPr>
          <a:xfrm>
            <a:off x="6280200" y="4126000"/>
            <a:ext cx="75564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Modern telecom networks operate at full capacity regardless of actual demand. Idle nodes waste energy whilst congested links strain infrastructure. The result: bloated OPEX and sustainability concerns that conflict with 6G/5G ambitions.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793790" y="1322665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THE SOLUTION</a:t>
            </a:r>
            <a:endParaRPr b="0" i="0" sz="3550" u="none" cap="none" strike="noStrike"/>
          </a:p>
        </p:txBody>
      </p:sp>
      <p:sp>
        <p:nvSpPr>
          <p:cNvPr id="124" name="Google Shape;124;p23"/>
          <p:cNvSpPr/>
          <p:nvPr/>
        </p:nvSpPr>
        <p:spPr>
          <a:xfrm>
            <a:off x="793790" y="2229803"/>
            <a:ext cx="3664744" cy="2765227"/>
          </a:xfrm>
          <a:prstGeom prst="roundRect">
            <a:avLst>
              <a:gd fmla="val 3445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1028224" y="2464237"/>
            <a:ext cx="319587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Autonomous Decision Making</a:t>
            </a:r>
            <a:endParaRPr b="0" i="0" sz="2200" u="none" cap="none" strike="noStrike"/>
          </a:p>
        </p:txBody>
      </p:sp>
      <p:sp>
        <p:nvSpPr>
          <p:cNvPr id="126" name="Google Shape;126;p23"/>
          <p:cNvSpPr/>
          <p:nvPr/>
        </p:nvSpPr>
        <p:spPr>
          <a:xfrm>
            <a:off x="1028224" y="3308985"/>
            <a:ext cx="31958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R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ule-based agents observes network state and makes intelligent choices instantly.</a:t>
            </a:r>
            <a:endParaRPr b="0" i="0" sz="1750" u="none" cap="none" strike="noStrike"/>
          </a:p>
        </p:txBody>
      </p:sp>
      <p:sp>
        <p:nvSpPr>
          <p:cNvPr id="127" name="Google Shape;127;p23"/>
          <p:cNvSpPr/>
          <p:nvPr/>
        </p:nvSpPr>
        <p:spPr>
          <a:xfrm>
            <a:off x="4685348" y="2229803"/>
            <a:ext cx="3664863" cy="2765227"/>
          </a:xfrm>
          <a:prstGeom prst="roundRect">
            <a:avLst>
              <a:gd fmla="val 3445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4919782" y="2464237"/>
            <a:ext cx="29991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Real-Time Adaptation</a:t>
            </a:r>
            <a:endParaRPr b="0" i="0" sz="2200" u="none" cap="none" strike="noStrike"/>
          </a:p>
        </p:txBody>
      </p:sp>
      <p:sp>
        <p:nvSpPr>
          <p:cNvPr id="129" name="Google Shape;129;p23"/>
          <p:cNvSpPr/>
          <p:nvPr/>
        </p:nvSpPr>
        <p:spPr>
          <a:xfrm>
            <a:off x="4919782" y="2954655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Nodes sleep when idle, traffic reroutes to active paths. No manual intervention required.</a:t>
            </a:r>
            <a:endParaRPr b="0" i="0" sz="1750" u="none" cap="none" strike="noStrike"/>
          </a:p>
        </p:txBody>
      </p:sp>
      <p:sp>
        <p:nvSpPr>
          <p:cNvPr id="130" name="Google Shape;130;p23"/>
          <p:cNvSpPr/>
          <p:nvPr/>
        </p:nvSpPr>
        <p:spPr>
          <a:xfrm>
            <a:off x="793790" y="5221843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1028224" y="54562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Measurable Impact</a:t>
            </a:r>
            <a:endParaRPr b="0" i="0" sz="2200" u="none" cap="none" strike="noStrike"/>
          </a:p>
        </p:txBody>
      </p:sp>
      <p:sp>
        <p:nvSpPr>
          <p:cNvPr id="132" name="Google Shape;132;p23"/>
          <p:cNvSpPr/>
          <p:nvPr/>
        </p:nvSpPr>
        <p:spPr>
          <a:xfrm>
            <a:off x="1028224" y="5946696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Dashboard displays energy saved, node states and traffic distribution in real time.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465892" y="366117"/>
            <a:ext cx="8705850" cy="416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2600"/>
              <a:buFont typeface="Mona Sans"/>
              <a:buNone/>
            </a:pPr>
            <a:r>
              <a:rPr b="0" i="0" lang="en-US" sz="26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Sarah's Seamless Connection: GreenLink's AI in Action</a:t>
            </a:r>
            <a:endParaRPr b="0" i="0" sz="2600" u="none" cap="none" strike="noStrike"/>
          </a:p>
        </p:txBody>
      </p:sp>
      <p:sp>
        <p:nvSpPr>
          <p:cNvPr id="139" name="Google Shape;139;p24"/>
          <p:cNvSpPr/>
          <p:nvPr/>
        </p:nvSpPr>
        <p:spPr>
          <a:xfrm>
            <a:off x="465892" y="1048464"/>
            <a:ext cx="13698617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000"/>
              <a:buFont typeface="Funnel Sans"/>
              <a:buNone/>
            </a:pPr>
            <a:r>
              <a:rPr b="0" i="0" lang="en-US" sz="10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Experience the silent power of GreenLink's AI as it works behind the scenes to deliver exceptional service and save energy, all while Sarah makes a simple video call.</a:t>
            </a:r>
            <a:endParaRPr b="0" i="0" sz="1000" u="none" cap="none" strike="noStrike"/>
          </a:p>
        </p:txBody>
      </p:sp>
      <p:pic>
        <p:nvPicPr>
          <p:cNvPr descr="preencoded.png"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667" y="1411125"/>
            <a:ext cx="3207776" cy="2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465900" y="4105563"/>
            <a:ext cx="44553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905"/>
              <a:buFont typeface="Funnel Sans"/>
              <a:buNone/>
            </a:pPr>
            <a:r>
              <a:rPr b="0" i="0" lang="en-US" sz="904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Sarah begins her video call, connecting with friends effortlessly.</a:t>
            </a:r>
            <a:endParaRPr b="0" i="0" sz="904" u="none" cap="none" strike="noStrike"/>
          </a:p>
        </p:txBody>
      </p:sp>
      <p:pic>
        <p:nvPicPr>
          <p:cNvPr descr="preencoded.png"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306" y="1411125"/>
            <a:ext cx="3207776" cy="2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>
            <a:off x="5087540" y="4105563"/>
            <a:ext cx="4455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905"/>
              <a:buFont typeface="Funnel Sans"/>
              <a:buNone/>
            </a:pPr>
            <a:r>
              <a:rPr b="0" i="0" lang="en-US" sz="904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Her signal reaches a 5G tower, with real-time traffic and energy usage being monitored.</a:t>
            </a:r>
            <a:endParaRPr b="0" i="0" sz="904" u="none" cap="none" strike="noStrike"/>
          </a:p>
        </p:txBody>
      </p:sp>
      <p:pic>
        <p:nvPicPr>
          <p:cNvPr descr="preencoded.png" id="144" name="Google Shape;14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32946" y="1411125"/>
            <a:ext cx="3207776" cy="2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9709179" y="4105563"/>
            <a:ext cx="4455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905"/>
              <a:buFont typeface="Funnel Sans"/>
              <a:buNone/>
            </a:pPr>
            <a:r>
              <a:rPr b="0" i="0" lang="en-US" sz="904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Data efficiently routes through edge nodes and the core network infrastructure, visualized as glowing pathways.</a:t>
            </a:r>
            <a:endParaRPr b="0" i="0" sz="904" u="none" cap="none" strike="noStrike"/>
          </a:p>
        </p:txBody>
      </p:sp>
      <p:pic>
        <p:nvPicPr>
          <p:cNvPr descr="preencoded.png" id="146" name="Google Shape;14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9667" y="4658161"/>
            <a:ext cx="3207776" cy="2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465900" y="7352600"/>
            <a:ext cx="4455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905"/>
              <a:buFont typeface="Funnel Sans"/>
              <a:buNone/>
            </a:pPr>
            <a:r>
              <a:rPr b="0" i="0" lang="en-US" sz="904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GreenLink's AI, powered by AWS Bedrock, analyzes real-time traffic patterns and energy usage.</a:t>
            </a:r>
            <a:endParaRPr b="0" i="0" sz="904" u="none" cap="none" strike="noStrike"/>
          </a:p>
        </p:txBody>
      </p:sp>
      <p:pic>
        <p:nvPicPr>
          <p:cNvPr descr="preencoded.png" id="148" name="Google Shape;14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1306" y="4658161"/>
            <a:ext cx="3207776" cy="2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5087540" y="7352600"/>
            <a:ext cx="4455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905"/>
              <a:buFont typeface="Funnel Sans"/>
              <a:buNone/>
            </a:pPr>
            <a:r>
              <a:rPr b="0" i="0" lang="en-US" sz="904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The AI instantly optimizes the network, putting idle nodes to sleep and rerouting traffic for efficiency.</a:t>
            </a:r>
            <a:endParaRPr b="0" i="0" sz="904" u="none" cap="none" strike="noStrike"/>
          </a:p>
        </p:txBody>
      </p:sp>
      <p:pic>
        <p:nvPicPr>
          <p:cNvPr descr="preencoded.png" id="150" name="Google Shape;15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32946" y="4658161"/>
            <a:ext cx="3207776" cy="2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9709179" y="7352600"/>
            <a:ext cx="4455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905"/>
              <a:buFont typeface="Funnel Sans"/>
              <a:buNone/>
            </a:pPr>
            <a:r>
              <a:rPr b="0" i="0" lang="en-US" sz="904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Sarah enjoys uninterrupted service, while the network operates with significantly lower energy consumption.</a:t>
            </a:r>
            <a:endParaRPr b="0" i="0" sz="904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793790" y="1575435"/>
            <a:ext cx="4824532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How GreenLink Works</a:t>
            </a:r>
            <a:endParaRPr b="0" i="0" sz="3550" u="none" cap="none" strike="noStrike"/>
          </a:p>
        </p:txBody>
      </p:sp>
      <p:sp>
        <p:nvSpPr>
          <p:cNvPr id="158" name="Google Shape;158;p25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Mona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1</a:t>
            </a:r>
            <a:endParaRPr b="0" i="0" sz="1750" u="none" cap="none" strike="noStrike"/>
          </a:p>
        </p:txBody>
      </p:sp>
      <p:sp>
        <p:nvSpPr>
          <p:cNvPr id="159" name="Google Shape;159;p25"/>
          <p:cNvSpPr/>
          <p:nvPr/>
        </p:nvSpPr>
        <p:spPr>
          <a:xfrm>
            <a:off x="793790" y="2951083"/>
            <a:ext cx="6407944" cy="30480"/>
          </a:xfrm>
          <a:prstGeom prst="rect">
            <a:avLst/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793790" y="31253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Observe</a:t>
            </a:r>
            <a:endParaRPr b="0" i="0" sz="2200" u="none" cap="none" strike="noStrike"/>
          </a:p>
        </p:txBody>
      </p:sp>
      <p:sp>
        <p:nvSpPr>
          <p:cNvPr id="161" name="Google Shape;161;p25"/>
          <p:cNvSpPr/>
          <p:nvPr/>
        </p:nvSpPr>
        <p:spPr>
          <a:xfrm>
            <a:off x="793790" y="3615809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Agent collects traffic and energy metrics from all network nodes every few seconds.</a:t>
            </a:r>
            <a:endParaRPr b="0" i="0" sz="1750" u="none" cap="none" strike="noStrike"/>
          </a:p>
        </p:txBody>
      </p:sp>
      <p:sp>
        <p:nvSpPr>
          <p:cNvPr id="162" name="Google Shape;162;p25"/>
          <p:cNvSpPr/>
          <p:nvPr/>
        </p:nvSpPr>
        <p:spPr>
          <a:xfrm>
            <a:off x="7428548" y="259603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Mona Sans"/>
              <a:buNone/>
            </a:pPr>
            <a:r>
              <a:rPr lang="en-US" sz="1750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2</a:t>
            </a:r>
            <a:endParaRPr b="0" i="0" sz="1750" u="none" cap="none" strike="noStrike"/>
          </a:p>
        </p:txBody>
      </p:sp>
      <p:sp>
        <p:nvSpPr>
          <p:cNvPr id="163" name="Google Shape;163;p25"/>
          <p:cNvSpPr/>
          <p:nvPr/>
        </p:nvSpPr>
        <p:spPr>
          <a:xfrm>
            <a:off x="7428548" y="2951083"/>
            <a:ext cx="6408063" cy="30480"/>
          </a:xfrm>
          <a:prstGeom prst="rect">
            <a:avLst/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7428548" y="31253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Reason</a:t>
            </a:r>
            <a:endParaRPr b="0" i="0" sz="2200" u="none" cap="none" strike="noStrike"/>
          </a:p>
        </p:txBody>
      </p:sp>
      <p:sp>
        <p:nvSpPr>
          <p:cNvPr id="165" name="Google Shape;165;p25"/>
          <p:cNvSpPr/>
          <p:nvPr/>
        </p:nvSpPr>
        <p:spPr>
          <a:xfrm>
            <a:off x="7428548" y="3615809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LLM or rules engine analyses data: idle nodes flagged, congestion detected, optimal routes identified.</a:t>
            </a:r>
            <a:endParaRPr b="0" i="0" sz="1750" u="none" cap="none" strike="noStrike"/>
          </a:p>
        </p:txBody>
      </p:sp>
      <p:sp>
        <p:nvSpPr>
          <p:cNvPr id="166" name="Google Shape;166;p25"/>
          <p:cNvSpPr/>
          <p:nvPr/>
        </p:nvSpPr>
        <p:spPr>
          <a:xfrm>
            <a:off x="793790" y="47384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Mona Sans"/>
              <a:buNone/>
            </a:pPr>
            <a:r>
              <a:rPr lang="en-US" sz="1750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3</a:t>
            </a:r>
            <a:endParaRPr b="0" i="0" sz="1750" u="none" cap="none" strike="noStrike"/>
          </a:p>
        </p:txBody>
      </p:sp>
      <p:sp>
        <p:nvSpPr>
          <p:cNvPr id="167" name="Google Shape;167;p25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793790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Act</a:t>
            </a:r>
            <a:endParaRPr b="0" i="0" sz="2200" u="none" cap="none" strike="noStrike"/>
          </a:p>
        </p:txBody>
      </p:sp>
      <p:sp>
        <p:nvSpPr>
          <p:cNvPr id="169" name="Google Shape;169;p25"/>
          <p:cNvSpPr/>
          <p:nvPr/>
        </p:nvSpPr>
        <p:spPr>
          <a:xfrm>
            <a:off x="793790" y="5758220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Agent powers down idle nodes, reroutes traffic, logs all decisions with reasoning.</a:t>
            </a:r>
            <a:endParaRPr b="0" i="0" sz="1750" u="none" cap="none" strike="noStrike"/>
          </a:p>
        </p:txBody>
      </p:sp>
      <p:sp>
        <p:nvSpPr>
          <p:cNvPr id="170" name="Google Shape;170;p25"/>
          <p:cNvSpPr/>
          <p:nvPr/>
        </p:nvSpPr>
        <p:spPr>
          <a:xfrm>
            <a:off x="7428548" y="47384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Mona Sans"/>
              <a:buNone/>
            </a:pPr>
            <a:r>
              <a:rPr lang="en-US" sz="1750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4</a:t>
            </a:r>
            <a:endParaRPr b="0" i="0" sz="1750" u="none" cap="none" strike="noStrike"/>
          </a:p>
        </p:txBody>
      </p:sp>
      <p:sp>
        <p:nvSpPr>
          <p:cNvPr id="171" name="Google Shape;171;p25"/>
          <p:cNvSpPr/>
          <p:nvPr/>
        </p:nvSpPr>
        <p:spPr>
          <a:xfrm>
            <a:off x="7428548" y="5093494"/>
            <a:ext cx="6408063" cy="30480"/>
          </a:xfrm>
          <a:prstGeom prst="rect">
            <a:avLst/>
          </a:prstGeom>
          <a:solidFill>
            <a:srgbClr val="37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7428548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"/>
              <a:buNone/>
            </a:pPr>
            <a:r>
              <a:rPr b="0" i="0" lang="en-US" sz="2200" u="none" cap="none" strike="noStrike">
                <a:solidFill>
                  <a:srgbClr val="52586B"/>
                </a:solidFill>
                <a:latin typeface="Mona Sans"/>
                <a:ea typeface="Mona Sans"/>
                <a:cs typeface="Mona Sans"/>
                <a:sym typeface="Mona Sans"/>
              </a:rPr>
              <a:t>Explain</a:t>
            </a:r>
            <a:endParaRPr b="0" i="0" sz="2200" u="none" cap="none" strike="noStrike"/>
          </a:p>
        </p:txBody>
      </p:sp>
      <p:sp>
        <p:nvSpPr>
          <p:cNvPr id="173" name="Google Shape;173;p25"/>
          <p:cNvSpPr/>
          <p:nvPr/>
        </p:nvSpPr>
        <p:spPr>
          <a:xfrm>
            <a:off x="7428548" y="5758220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Natural language output shows why each decision was made—transparency builds trust.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751999" y="590907"/>
            <a:ext cx="1312640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200"/>
              <a:buFont typeface="Mona Sans"/>
              <a:buNone/>
            </a:pPr>
            <a:r>
              <a:rPr b="0" i="0" lang="en-US" sz="420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GreenLink System Workflow: Technical Architecture</a:t>
            </a:r>
            <a:endParaRPr b="0" i="0" sz="4200" u="none" cap="none" strike="noStrike"/>
          </a:p>
        </p:txBody>
      </p:sp>
      <p:pic>
        <p:nvPicPr>
          <p:cNvPr descr="preencoded.png"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20" y="2363629"/>
            <a:ext cx="13009840" cy="56065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6501152" y="4290779"/>
            <a:ext cx="1640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a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a Sans"/>
                <a:ea typeface="Mona Sans"/>
                <a:cs typeface="Mona Sans"/>
                <a:sym typeface="Mona Sans"/>
              </a:rPr>
              <a:t>GreenLink Architecture</a:t>
            </a:r>
            <a:endParaRPr b="0" i="0" sz="1350" u="none" cap="none" strike="noStrike"/>
          </a:p>
        </p:txBody>
      </p:sp>
      <p:sp>
        <p:nvSpPr>
          <p:cNvPr id="182" name="Google Shape;182;p26"/>
          <p:cNvSpPr/>
          <p:nvPr/>
        </p:nvSpPr>
        <p:spPr>
          <a:xfrm>
            <a:off x="6501152" y="5065576"/>
            <a:ext cx="1640796" cy="1476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Funnel Sans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Real-time, bidirectional ecosystem with DynamoDB &amp; API Gateway</a:t>
            </a:r>
            <a:endParaRPr b="0" i="0" sz="1050" u="none" cap="none" strike="noStrike"/>
          </a:p>
        </p:txBody>
      </p:sp>
      <p:pic>
        <p:nvPicPr>
          <p:cNvPr descr="preencoded.png" id="183" name="Google Shape;1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439" y="3571222"/>
            <a:ext cx="333902" cy="3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1552511" y="2863218"/>
            <a:ext cx="2953433" cy="36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350"/>
              <a:buFont typeface="Mona Sans"/>
              <a:buNone/>
            </a:pPr>
            <a:r>
              <a:rPr b="0" i="0" lang="en-US" sz="13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Network Nodes</a:t>
            </a:r>
            <a:endParaRPr b="0" i="0" sz="1350" u="none" cap="none" strike="noStrike"/>
          </a:p>
        </p:txBody>
      </p:sp>
      <p:sp>
        <p:nvSpPr>
          <p:cNvPr id="185" name="Google Shape;185;p26"/>
          <p:cNvSpPr/>
          <p:nvPr/>
        </p:nvSpPr>
        <p:spPr>
          <a:xfrm>
            <a:off x="1119341" y="3337408"/>
            <a:ext cx="3386603" cy="59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050"/>
              <a:buFont typeface="Funnel Sans"/>
              <a:buNone/>
            </a:pPr>
            <a:r>
              <a:rPr b="0" i="0" lang="en-US" sz="10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Data collection from sensors &amp; devices</a:t>
            </a:r>
            <a:endParaRPr b="0" i="0" sz="1050" u="none" cap="none" strike="noStrike"/>
          </a:p>
        </p:txBody>
      </p:sp>
      <p:pic>
        <p:nvPicPr>
          <p:cNvPr descr="preencoded.png" id="186" name="Google Shape;18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9031" y="3571222"/>
            <a:ext cx="333901" cy="3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>
            <a:off x="10124029" y="2863218"/>
            <a:ext cx="2953433" cy="36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350"/>
              <a:buFont typeface="Mona Sans"/>
              <a:buNone/>
            </a:pPr>
            <a:r>
              <a:rPr b="0" i="0" lang="en-US" sz="13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AWS Bedrock AI</a:t>
            </a:r>
            <a:endParaRPr b="0" i="0" sz="1350" u="none" cap="none" strike="noStrike"/>
          </a:p>
        </p:txBody>
      </p:sp>
      <p:sp>
        <p:nvSpPr>
          <p:cNvPr id="188" name="Google Shape;188;p26"/>
          <p:cNvSpPr/>
          <p:nvPr/>
        </p:nvSpPr>
        <p:spPr>
          <a:xfrm>
            <a:off x="10124029" y="3337408"/>
            <a:ext cx="3386603" cy="295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050"/>
              <a:buFont typeface="Funnel Sans"/>
              <a:buNone/>
            </a:pPr>
            <a:r>
              <a:rPr b="0" i="0" lang="en-US" sz="10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AI processing &amp; analysis</a:t>
            </a:r>
            <a:endParaRPr b="0" i="0" sz="1050" u="none" cap="none" strike="noStrike"/>
          </a:p>
        </p:txBody>
      </p:sp>
      <p:pic>
        <p:nvPicPr>
          <p:cNvPr descr="preencoded.png" id="189" name="Google Shape;18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7439" y="6432770"/>
            <a:ext cx="333902" cy="3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1552511" y="5711640"/>
            <a:ext cx="2953433" cy="36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350"/>
              <a:buFont typeface="Mona Sans"/>
              <a:buNone/>
            </a:pPr>
            <a:r>
              <a:rPr b="0" i="0" lang="en-US" sz="13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Optimization Engine</a:t>
            </a:r>
            <a:endParaRPr b="0" i="0" sz="1350" u="none" cap="none" strike="noStrike"/>
          </a:p>
        </p:txBody>
      </p:sp>
      <p:sp>
        <p:nvSpPr>
          <p:cNvPr id="191" name="Google Shape;191;p26"/>
          <p:cNvSpPr/>
          <p:nvPr/>
        </p:nvSpPr>
        <p:spPr>
          <a:xfrm>
            <a:off x="1119341" y="6185830"/>
            <a:ext cx="3386603" cy="295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050"/>
              <a:buFont typeface="Funnel Sans"/>
              <a:buNone/>
            </a:pPr>
            <a:r>
              <a:rPr lang="en-US" sz="10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API Gateway </a:t>
            </a:r>
            <a:r>
              <a:rPr b="0" i="0" lang="en-US" sz="10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Decisioning &amp; policy generation</a:t>
            </a:r>
            <a:endParaRPr b="0" i="0" sz="1050" u="none" cap="none" strike="noStrike"/>
          </a:p>
        </p:txBody>
      </p:sp>
      <p:pic>
        <p:nvPicPr>
          <p:cNvPr descr="preencoded.png" id="192" name="Google Shape;19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29031" y="6432770"/>
            <a:ext cx="333901" cy="3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10124029" y="5711640"/>
            <a:ext cx="2953433" cy="36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1350"/>
              <a:buFont typeface="Mona Sans"/>
              <a:buNone/>
            </a:pPr>
            <a:r>
              <a:rPr b="0" i="0" lang="en-US" sz="13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Lambda Functions</a:t>
            </a:r>
            <a:endParaRPr b="0" i="0" sz="1350" u="none" cap="none" strike="noStrike"/>
          </a:p>
        </p:txBody>
      </p:sp>
      <p:sp>
        <p:nvSpPr>
          <p:cNvPr id="194" name="Google Shape;194;p26"/>
          <p:cNvSpPr/>
          <p:nvPr/>
        </p:nvSpPr>
        <p:spPr>
          <a:xfrm>
            <a:off x="10124029" y="6185830"/>
            <a:ext cx="3386603" cy="295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050"/>
              <a:buFont typeface="Funnel Sans"/>
              <a:buNone/>
            </a:pPr>
            <a:r>
              <a:rPr b="0" i="0" lang="en-US" sz="10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Action execution &amp; triggers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/>
          <p:nvPr/>
        </p:nvSpPr>
        <p:spPr>
          <a:xfrm>
            <a:off x="793790" y="3970258"/>
            <a:ext cx="750653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lang="en-US" sz="3550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User </a:t>
            </a: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Flow: From Data to Decision</a:t>
            </a:r>
            <a:endParaRPr b="0" i="0" sz="3550" u="none" cap="none" strike="noStrike"/>
          </a:p>
        </p:txBody>
      </p:sp>
      <p:sp>
        <p:nvSpPr>
          <p:cNvPr id="202" name="Google Shape;202;p27"/>
          <p:cNvSpPr/>
          <p:nvPr/>
        </p:nvSpPr>
        <p:spPr>
          <a:xfrm>
            <a:off x="793790" y="487739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Step 1: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Simulate 10–20 network nodes with randomised traffic and power consumption. </a:t>
            </a:r>
            <a:endParaRPr b="0" i="0" sz="1750" u="none" cap="none" strike="noStrike"/>
          </a:p>
        </p:txBody>
      </p:sp>
      <p:sp>
        <p:nvSpPr>
          <p:cNvPr id="203" name="Google Shape;203;p27"/>
          <p:cNvSpPr/>
          <p:nvPr/>
        </p:nvSpPr>
        <p:spPr>
          <a:xfrm>
            <a:off x="793790" y="549544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Step 2: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Agent observes and decides every </a:t>
            </a:r>
            <a:r>
              <a:rPr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few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seconds from AWS Lambda, pushes this to Agent. </a:t>
            </a:r>
            <a:endParaRPr b="0" i="0" sz="1750" u="none" cap="none" strike="noStrike"/>
          </a:p>
        </p:txBody>
      </p:sp>
      <p:sp>
        <p:nvSpPr>
          <p:cNvPr id="204" name="Google Shape;204;p27"/>
          <p:cNvSpPr/>
          <p:nvPr/>
        </p:nvSpPr>
        <p:spPr>
          <a:xfrm>
            <a:off x="793790" y="611350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Step 3: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Agent makes decision then Idle nodes sleep, congested links reroute. </a:t>
            </a:r>
            <a:endParaRPr b="0" i="0" sz="1750" u="none" cap="none" strike="noStrike"/>
          </a:p>
        </p:txBody>
      </p:sp>
      <p:sp>
        <p:nvSpPr>
          <p:cNvPr id="205" name="Google Shape;205;p27"/>
          <p:cNvSpPr/>
          <p:nvPr/>
        </p:nvSpPr>
        <p:spPr>
          <a:xfrm>
            <a:off x="793790" y="67315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Step 4: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Dashboard logs all actions. Audience sees energy saved accumulate in real time.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793790" y="763072"/>
            <a:ext cx="686621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Implementation: Ready to </a:t>
            </a:r>
            <a:r>
              <a:rPr lang="en-US" sz="3550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Scale</a:t>
            </a:r>
            <a:endParaRPr b="0" i="0" sz="3550" u="none" cap="none" strike="noStrike"/>
          </a:p>
        </p:txBody>
      </p:sp>
      <p:sp>
        <p:nvSpPr>
          <p:cNvPr id="213" name="Google Shape;213;p28"/>
          <p:cNvSpPr/>
          <p:nvPr/>
        </p:nvSpPr>
        <p:spPr>
          <a:xfrm>
            <a:off x="793790" y="1670209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GreenLink is engineered for rapid deployment. Simulated metrics eliminate infrastructure dependencies. </a:t>
            </a:r>
            <a:r>
              <a:rPr lang="en-US" sz="1750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AI 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agent core with optional Streamlit dashboard handles visualisation. Small LLM or lightweight rules engine powers decision logic. </a:t>
            </a:r>
            <a:endParaRPr b="0" i="0" sz="1750" u="none" cap="none" strike="noStrike"/>
          </a:p>
        </p:txBody>
      </p:sp>
      <p:pic>
        <p:nvPicPr>
          <p:cNvPr descr="preencoded.png" id="214" name="Google Shape;214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376970"/>
            <a:ext cx="7556421" cy="1550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2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183029"/>
            <a:ext cx="7556421" cy="2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